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311" r:id="rId7"/>
    <p:sldId id="324" r:id="rId8"/>
    <p:sldId id="313" r:id="rId9"/>
    <p:sldId id="280" r:id="rId10"/>
    <p:sldId id="281" r:id="rId11"/>
    <p:sldId id="314" r:id="rId12"/>
    <p:sldId id="288" r:id="rId13"/>
    <p:sldId id="289" r:id="rId14"/>
    <p:sldId id="308" r:id="rId15"/>
    <p:sldId id="282" r:id="rId16"/>
    <p:sldId id="334" r:id="rId17"/>
    <p:sldId id="283" r:id="rId18"/>
    <p:sldId id="284" r:id="rId19"/>
    <p:sldId id="303" r:id="rId20"/>
    <p:sldId id="316" r:id="rId21"/>
    <p:sldId id="335" r:id="rId22"/>
    <p:sldId id="293" r:id="rId23"/>
    <p:sldId id="285" r:id="rId24"/>
    <p:sldId id="325" r:id="rId25"/>
    <p:sldId id="302" r:id="rId26"/>
    <p:sldId id="274" r:id="rId27"/>
    <p:sldId id="317" r:id="rId28"/>
    <p:sldId id="292" r:id="rId29"/>
    <p:sldId id="275" r:id="rId30"/>
    <p:sldId id="315" r:id="rId31"/>
    <p:sldId id="272" r:id="rId32"/>
    <p:sldId id="273" r:id="rId33"/>
    <p:sldId id="319" r:id="rId34"/>
    <p:sldId id="336" r:id="rId35"/>
    <p:sldId id="330" r:id="rId36"/>
    <p:sldId id="337" r:id="rId37"/>
    <p:sldId id="331" r:id="rId38"/>
    <p:sldId id="261" r:id="rId39"/>
    <p:sldId id="333" r:id="rId40"/>
    <p:sldId id="290" r:id="rId41"/>
    <p:sldId id="318" r:id="rId42"/>
    <p:sldId id="326" r:id="rId43"/>
    <p:sldId id="327" r:id="rId44"/>
    <p:sldId id="256" r:id="rId45"/>
    <p:sldId id="271" r:id="rId46"/>
    <p:sldId id="257" r:id="rId47"/>
    <p:sldId id="320" r:id="rId48"/>
    <p:sldId id="269" r:id="rId49"/>
    <p:sldId id="328" r:id="rId50"/>
    <p:sldId id="266" r:id="rId51"/>
    <p:sldId id="291" r:id="rId52"/>
    <p:sldId id="268" r:id="rId53"/>
    <p:sldId id="322" r:id="rId54"/>
    <p:sldId id="264" r:id="rId55"/>
    <p:sldId id="265" r:id="rId56"/>
    <p:sldId id="323" r:id="rId57"/>
    <p:sldId id="263" r:id="rId58"/>
    <p:sldId id="329" r:id="rId59"/>
    <p:sldId id="262" r:id="rId60"/>
    <p:sldId id="270" r:id="rId61"/>
    <p:sldId id="332" r:id="rId62"/>
    <p:sldId id="305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8034" autoAdjust="0"/>
  </p:normalViewPr>
  <p:slideViewPr>
    <p:cSldViewPr snapToGrid="0" snapToObjects="1">
      <p:cViewPr varScale="1">
        <p:scale>
          <a:sx n="158" d="100"/>
          <a:sy n="158" d="100"/>
        </p:scale>
        <p:origin x="186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1.emf"/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42.emf"/><Relationship Id="rId4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gi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2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1.emf"/><Relationship Id="rId4" Type="http://schemas.openxmlformats.org/officeDocument/2006/relationships/image" Target="../media/image46.gi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6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10" Type="http://schemas.openxmlformats.org/officeDocument/2006/relationships/image" Target="../media/image65.e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gif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13" Type="http://schemas.openxmlformats.org/officeDocument/2006/relationships/image" Target="../media/image94.gif"/><Relationship Id="rId3" Type="http://schemas.openxmlformats.org/officeDocument/2006/relationships/image" Target="../media/image84.gif"/><Relationship Id="rId7" Type="http://schemas.openxmlformats.org/officeDocument/2006/relationships/image" Target="../media/image88.gif"/><Relationship Id="rId12" Type="http://schemas.openxmlformats.org/officeDocument/2006/relationships/image" Target="../media/image93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gif"/><Relationship Id="rId11" Type="http://schemas.openxmlformats.org/officeDocument/2006/relationships/image" Target="../media/image92.gif"/><Relationship Id="rId5" Type="http://schemas.openxmlformats.org/officeDocument/2006/relationships/image" Target="../media/image86.gif"/><Relationship Id="rId10" Type="http://schemas.openxmlformats.org/officeDocument/2006/relationships/image" Target="../media/image91.gif"/><Relationship Id="rId4" Type="http://schemas.openxmlformats.org/officeDocument/2006/relationships/image" Target="../media/image85.gif"/><Relationship Id="rId9" Type="http://schemas.openxmlformats.org/officeDocument/2006/relationships/image" Target="../media/image90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gif"/><Relationship Id="rId7" Type="http://schemas.openxmlformats.org/officeDocument/2006/relationships/image" Target="../media/image100.gif"/><Relationship Id="rId12" Type="http://schemas.openxmlformats.org/officeDocument/2006/relationships/image" Target="../media/image105.gi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gif"/><Relationship Id="rId11" Type="http://schemas.openxmlformats.org/officeDocument/2006/relationships/image" Target="../media/image104.gif"/><Relationship Id="rId5" Type="http://schemas.openxmlformats.org/officeDocument/2006/relationships/image" Target="../media/image98.gif"/><Relationship Id="rId10" Type="http://schemas.openxmlformats.org/officeDocument/2006/relationships/image" Target="../media/image103.png"/><Relationship Id="rId4" Type="http://schemas.openxmlformats.org/officeDocument/2006/relationships/image" Target="../media/image97.gif"/><Relationship Id="rId9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7" Type="http://schemas.openxmlformats.org/officeDocument/2006/relationships/image" Target="../media/image86.gi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7" Type="http://schemas.openxmlformats.org/officeDocument/2006/relationships/image" Target="../media/image116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gif"/><Relationship Id="rId5" Type="http://schemas.openxmlformats.org/officeDocument/2006/relationships/image" Target="../media/image114.gif"/><Relationship Id="rId4" Type="http://schemas.openxmlformats.org/officeDocument/2006/relationships/image" Target="../media/image11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gif"/><Relationship Id="rId5" Type="http://schemas.openxmlformats.org/officeDocument/2006/relationships/image" Target="../media/image119.gif"/><Relationship Id="rId4" Type="http://schemas.openxmlformats.org/officeDocument/2006/relationships/image" Target="../media/image113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Machine learning for biology</a:t>
            </a:r>
            <a:br>
              <a:rPr lang="en-US" dirty="0"/>
            </a:br>
            <a:r>
              <a:rPr lang="en-US" dirty="0"/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/>
              <a:t>Fangzhou Mu</a:t>
            </a:r>
          </a:p>
          <a:p>
            <a:r>
              <a:rPr lang="en-US" dirty="0"/>
              <a:t>Chris </a:t>
            </a:r>
            <a:r>
              <a:rPr lang="en-US" dirty="0" err="1"/>
              <a:t>Magnano</a:t>
            </a:r>
            <a:endParaRPr lang="en-US" dirty="0"/>
          </a:p>
          <a:p>
            <a:r>
              <a:rPr lang="en-US" dirty="0"/>
              <a:t>Anthony </a:t>
            </a:r>
            <a:r>
              <a:rPr lang="en-US" dirty="0" err="1"/>
              <a:t>Gitter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 err="1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 err="1">
                <a:latin typeface="Arial"/>
                <a:cs typeface="Arial"/>
              </a:rPr>
              <a:t>telomere_new.csv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2C4B6-D5BA-44EE-80A9-19B219D9F7D1}"/>
              </a:ext>
            </a:extLst>
          </p:cNvPr>
          <p:cNvSpPr/>
          <p:nvPr/>
        </p:nvSpPr>
        <p:spPr>
          <a:xfrm>
            <a:off x="1622802" y="1979645"/>
            <a:ext cx="1168844" cy="4363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F17EA9-3A62-4A98-B75F-9C41395B0118}"/>
              </a:ext>
            </a:extLst>
          </p:cNvPr>
          <p:cNvSpPr/>
          <p:nvPr/>
        </p:nvSpPr>
        <p:spPr>
          <a:xfrm>
            <a:off x="4632450" y="966139"/>
            <a:ext cx="1096176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96924-709D-4630-A8F6-ED8CEA9F4DE6}"/>
              </a:ext>
            </a:extLst>
          </p:cNvPr>
          <p:cNvSpPr/>
          <p:nvPr/>
        </p:nvSpPr>
        <p:spPr>
          <a:xfrm>
            <a:off x="5705379" y="937220"/>
            <a:ext cx="2290058" cy="53768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B762C-42A4-46C8-A5FD-19019539C8EA}"/>
              </a:ext>
            </a:extLst>
          </p:cNvPr>
          <p:cNvSpPr/>
          <p:nvPr/>
        </p:nvSpPr>
        <p:spPr>
          <a:xfrm>
            <a:off x="2791646" y="1979644"/>
            <a:ext cx="1780354" cy="4418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What are the preprocessing steps?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issue does each step address?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/>
                <a:cs typeface="Arial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37" y="1338295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Loss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629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do training accuracy best agrees 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Precision-recall 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197582"/>
              </p:ext>
            </p:extLst>
          </p:nvPr>
        </p:nvGraphicFramePr>
        <p:xfrm>
          <a:off x="3112850" y="1689592"/>
          <a:ext cx="2913630" cy="23469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71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00184" y="199479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 setting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00184" y="4751069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3 classes)</a:t>
            </a: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43260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30969" y="5025469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1385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41666" y="3855464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79969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5943946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28295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12679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838738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23264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0793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67922" y="440877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126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20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460750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78407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01878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12679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25469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0747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4628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691426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29870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69142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22560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4323622" y="54569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012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489253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660845" y="4139425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28295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28295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336072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01878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336072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241279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691426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336072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0.86</a:t>
            </a: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534382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190942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558363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893851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18649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0.76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156119" y="488259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5156119" y="556678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0.19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51" y="6107226"/>
            <a:ext cx="2032319" cy="6438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099" y="2948808"/>
            <a:ext cx="1890871" cy="669172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76513"/>
              </p:ext>
            </p:extLst>
          </p:nvPr>
        </p:nvGraphicFramePr>
        <p:xfrm>
          <a:off x="4570589" y="2998648"/>
          <a:ext cx="955667" cy="60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5" imgW="558800" imgH="355600" progId="Equation.3">
                  <p:embed/>
                </p:oleObj>
              </mc:Choice>
              <mc:Fallback>
                <p:oleObj name="Equation" r:id="rId5" imgW="558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0589" y="2998648"/>
                        <a:ext cx="955667" cy="608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13030"/>
              </p:ext>
            </p:extLst>
          </p:nvPr>
        </p:nvGraphicFramePr>
        <p:xfrm>
          <a:off x="4570589" y="5990170"/>
          <a:ext cx="11287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Equation" r:id="rId7" imgW="660400" imgH="482600" progId="Equation.3">
                  <p:embed/>
                </p:oleObj>
              </mc:Choice>
              <mc:Fallback>
                <p:oleObj name="Equation" r:id="rId7" imgW="660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0589" y="5990170"/>
                        <a:ext cx="1128713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949851"/>
              </p:ext>
            </p:extLst>
          </p:nvPr>
        </p:nvGraphicFramePr>
        <p:xfrm>
          <a:off x="4452422" y="2044305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9" imgW="127000" imgH="190500" progId="Equation.3">
                  <p:embed/>
                </p:oleObj>
              </mc:Choice>
              <mc:Fallback>
                <p:oleObj name="Equation" r:id="rId9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52422" y="2044305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287896"/>
              </p:ext>
            </p:extLst>
          </p:nvPr>
        </p:nvGraphicFramePr>
        <p:xfrm>
          <a:off x="4435475" y="4184650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11" imgW="152400" imgH="215900" progId="Equation.3">
                  <p:embed/>
                </p:oleObj>
              </mc:Choice>
              <mc:Fallback>
                <p:oleObj name="Equation" r:id="rId11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35475" y="4184650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469968"/>
              </p:ext>
            </p:extLst>
          </p:nvPr>
        </p:nvGraphicFramePr>
        <p:xfrm>
          <a:off x="4429125" y="4841875"/>
          <a:ext cx="23812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13" imgW="165100" imgH="215900" progId="Equation.3">
                  <p:embed/>
                </p:oleObj>
              </mc:Choice>
              <mc:Fallback>
                <p:oleObj name="Equation" r:id="rId13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29125" y="4841875"/>
                        <a:ext cx="23812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746850"/>
              </p:ext>
            </p:extLst>
          </p:nvPr>
        </p:nvGraphicFramePr>
        <p:xfrm>
          <a:off x="4443413" y="5516563"/>
          <a:ext cx="220662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15" imgW="152400" imgH="215900" progId="Equation.3">
                  <p:embed/>
                </p:oleObj>
              </mc:Choice>
              <mc:Fallback>
                <p:oleObj name="Equation" r:id="rId15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3413" y="5516563"/>
                        <a:ext cx="220662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2" grpId="0" animBg="1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of 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43" grpId="0" animBg="1"/>
      <p:bldP spid="44" grpId="0"/>
      <p:bldP spid="48" grpId="0" animBg="1"/>
      <p:bldP spid="49" grpId="0" animBg="1"/>
      <p:bldP spid="50" grpId="0" animBg="1"/>
      <p:bldP spid="52" grpId="0" animBg="1"/>
      <p:bldP spid="53" grpId="0" animBg="1"/>
      <p:bldP spid="148" grpId="0" animBg="1"/>
      <p:bldP spid="149" grpId="0" animBg="1"/>
      <p:bldP spid="1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</a:t>
            </a:r>
            <a:r>
              <a:rPr lang="en-US" sz="4000" dirty="0" err="1">
                <a:latin typeface="Arial"/>
                <a:cs typeface="Arial"/>
              </a:rPr>
              <a:t>separability</a:t>
            </a:r>
            <a:br>
              <a:rPr lang="en-US" sz="4000" dirty="0">
                <a:latin typeface="Arial"/>
                <a:cs typeface="Arial"/>
              </a:rPr>
            </a:b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br>
              <a:rPr lang="en-US" sz="1600" dirty="0">
                <a:latin typeface="Arial"/>
                <a:cs typeface="Arial"/>
              </a:rPr>
            </a:br>
            <a:br>
              <a:rPr lang="en-US" sz="1600" dirty="0">
                <a:latin typeface="Arial"/>
                <a:cs typeface="Arial"/>
              </a:rPr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1585063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(Note: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</a:t>
            </a:r>
            <a:r>
              <a:rPr lang="en-US" sz="3600" dirty="0" err="1">
                <a:latin typeface="Arial"/>
                <a:cs typeface="Arial"/>
              </a:rPr>
              <a:t>separability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</a:t>
            </a:r>
            <a:r>
              <a:rPr lang="en-US" sz="1200" b="1" dirty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Chris Magnano, Ross 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want to learn from your data?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16624</TotalTime>
  <Words>1764</Words>
  <Application>Microsoft Office PowerPoint</Application>
  <PresentationFormat>On-screen Show (4:3)</PresentationFormat>
  <Paragraphs>537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Times New Roman</vt:lpstr>
      <vt:lpstr>Office Theme</vt:lpstr>
      <vt:lpstr>Equation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do you want to learn from your data? Why it matters?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your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PowerPoint Presentation</vt:lpstr>
      <vt:lpstr>Training</vt:lpstr>
      <vt:lpstr>Loss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 training accuracy agree with test accuracy? Why is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(Note: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Chris Magnano</cp:lastModifiedBy>
  <cp:revision>289</cp:revision>
  <dcterms:created xsi:type="dcterms:W3CDTF">2018-08-06T21:32:06Z</dcterms:created>
  <dcterms:modified xsi:type="dcterms:W3CDTF">2018-12-03T06:33:40Z</dcterms:modified>
</cp:coreProperties>
</file>